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6" r:id="rId3"/>
    <p:sldId id="269" r:id="rId4"/>
    <p:sldId id="270" r:id="rId5"/>
    <p:sldId id="258" r:id="rId6"/>
    <p:sldId id="267" r:id="rId7"/>
    <p:sldId id="272" r:id="rId8"/>
    <p:sldId id="268" r:id="rId9"/>
    <p:sldId id="257" r:id="rId10"/>
    <p:sldId id="259" r:id="rId11"/>
    <p:sldId id="260" r:id="rId12"/>
    <p:sldId id="261" r:id="rId13"/>
    <p:sldId id="263" r:id="rId14"/>
    <p:sldId id="264" r:id="rId15"/>
    <p:sldId id="265" r:id="rId16"/>
    <p:sldId id="273" r:id="rId17"/>
    <p:sldId id="276" r:id="rId18"/>
    <p:sldId id="274" r:id="rId19"/>
    <p:sldId id="275" r:id="rId20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9E5C44-9AD1-4CD4-8A66-9B02D7727471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795427-218C-478C-899E-308988FDC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418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D6A58E-EC1E-4456-A5DD-4E5D764DEB5A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1143E7-74BB-46A5-B532-A18E0164F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098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143E7-74BB-46A5-B532-A18E0164F3F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427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119DF4B-CB4E-4443-A092-5C49DCE3E201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AA8F6C-C1BE-423C-9DF8-A09641D2B3B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9DF4B-CB4E-4443-A092-5C49DCE3E201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A8F6C-C1BE-423C-9DF8-A09641D2B3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119DF4B-CB4E-4443-A092-5C49DCE3E201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0AA8F6C-C1BE-423C-9DF8-A09641D2B3B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9DF4B-CB4E-4443-A092-5C49DCE3E201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0AA8F6C-C1BE-423C-9DF8-A09641D2B3B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9DF4B-CB4E-4443-A092-5C49DCE3E201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0AA8F6C-C1BE-423C-9DF8-A09641D2B3B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119DF4B-CB4E-4443-A092-5C49DCE3E201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0AA8F6C-C1BE-423C-9DF8-A09641D2B3B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119DF4B-CB4E-4443-A092-5C49DCE3E201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0AA8F6C-C1BE-423C-9DF8-A09641D2B3B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9DF4B-CB4E-4443-A092-5C49DCE3E201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0AA8F6C-C1BE-423C-9DF8-A09641D2B3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9DF4B-CB4E-4443-A092-5C49DCE3E201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AA8F6C-C1BE-423C-9DF8-A09641D2B3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9DF4B-CB4E-4443-A092-5C49DCE3E201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0AA8F6C-C1BE-423C-9DF8-A09641D2B3B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119DF4B-CB4E-4443-A092-5C49DCE3E201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0AA8F6C-C1BE-423C-9DF8-A09641D2B3B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119DF4B-CB4E-4443-A092-5C49DCE3E201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0AA8F6C-C1BE-423C-9DF8-A09641D2B3B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1"/>
            <a:ext cx="7772400" cy="2228850"/>
          </a:xfrm>
        </p:spPr>
        <p:txBody>
          <a:bodyPr>
            <a:normAutofit/>
          </a:bodyPr>
          <a:lstStyle/>
          <a:p>
            <a:r>
              <a:rPr lang="en-US" dirty="0"/>
              <a:t>The Treaty of Versailles</a:t>
            </a:r>
            <a:br>
              <a:rPr lang="en-US" dirty="0"/>
            </a:br>
            <a:r>
              <a:rPr lang="en-US" dirty="0"/>
              <a:t>&amp;</a:t>
            </a:r>
            <a:br>
              <a:rPr lang="en-US" dirty="0"/>
            </a:br>
            <a:r>
              <a:rPr lang="en-US" dirty="0"/>
              <a:t>14 Points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/>
              <a:t>Putting the pieces of Europe back together</a:t>
            </a:r>
          </a:p>
        </p:txBody>
      </p:sp>
    </p:spTree>
    <p:extLst>
      <p:ext uri="{BB962C8B-B14F-4D97-AF65-F5344CB8AC3E}">
        <p14:creationId xmlns:p14="http://schemas.microsoft.com/office/powerpoint/2010/main" val="235663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Improve International Relations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AKA – Fix the relationships between countries that fought in the war</a:t>
            </a:r>
          </a:p>
          <a:p>
            <a:pPr lvl="1"/>
            <a:r>
              <a:rPr lang="en-US" dirty="0"/>
              <a:t>Remove trade barriers</a:t>
            </a:r>
          </a:p>
          <a:p>
            <a:pPr lvl="1"/>
            <a:r>
              <a:rPr lang="en-US" dirty="0"/>
              <a:t>Honor freedom of the seas (you can sail wherever)</a:t>
            </a:r>
          </a:p>
          <a:p>
            <a:pPr lvl="1"/>
            <a:r>
              <a:rPr lang="en-US" dirty="0"/>
              <a:t>No secret alliances</a:t>
            </a:r>
          </a:p>
          <a:p>
            <a:pPr lvl="1"/>
            <a:r>
              <a:rPr lang="en-US" dirty="0"/>
              <a:t>Allow nations to rule themselves</a:t>
            </a:r>
          </a:p>
        </p:txBody>
      </p:sp>
    </p:spTree>
    <p:extLst>
      <p:ext uri="{BB962C8B-B14F-4D97-AF65-F5344CB8AC3E}">
        <p14:creationId xmlns:p14="http://schemas.microsoft.com/office/powerpoint/2010/main" val="2260252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Restoration of Territories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AKA – Give back certain land to certain countries</a:t>
            </a:r>
          </a:p>
          <a:p>
            <a:pPr lvl="1"/>
            <a:r>
              <a:rPr lang="en-US" dirty="0"/>
              <a:t>Return to pre-war borders</a:t>
            </a:r>
          </a:p>
          <a:p>
            <a:pPr lvl="1"/>
            <a:r>
              <a:rPr lang="en-US" dirty="0"/>
              <a:t>Make fair changes to claims on colonies in Africa, Asia and the Americas</a:t>
            </a:r>
          </a:p>
        </p:txBody>
      </p:sp>
    </p:spTree>
    <p:extLst>
      <p:ext uri="{BB962C8B-B14F-4D97-AF65-F5344CB8AC3E}">
        <p14:creationId xmlns:p14="http://schemas.microsoft.com/office/powerpoint/2010/main" val="503151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Restriction on Military Strength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AKA – Reduce the military of each country’s so it’s not threatening to other countries</a:t>
            </a:r>
          </a:p>
          <a:p>
            <a:pPr lvl="1"/>
            <a:r>
              <a:rPr lang="en-US" dirty="0"/>
              <a:t>Reduce the size of military branches – less people</a:t>
            </a:r>
          </a:p>
          <a:p>
            <a:pPr lvl="1"/>
            <a:r>
              <a:rPr lang="en-US" dirty="0"/>
              <a:t>Especially Germany – they need to get rid of their armies and weapons along the Rhine River</a:t>
            </a:r>
          </a:p>
        </p:txBody>
      </p:sp>
    </p:spTree>
    <p:extLst>
      <p:ext uri="{BB962C8B-B14F-4D97-AF65-F5344CB8AC3E}">
        <p14:creationId xmlns:p14="http://schemas.microsoft.com/office/powerpoint/2010/main" val="35525691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14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5400" dirty="0"/>
              <a:t>End secret treaties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5400" dirty="0"/>
              <a:t>Freedom of the seas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5400" dirty="0"/>
              <a:t>Free trade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5400" dirty="0"/>
              <a:t>Limit military (reduce size)</a:t>
            </a:r>
          </a:p>
        </p:txBody>
      </p:sp>
    </p:spTree>
    <p:extLst>
      <p:ext uri="{BB962C8B-B14F-4D97-AF65-F5344CB8AC3E}">
        <p14:creationId xmlns:p14="http://schemas.microsoft.com/office/powerpoint/2010/main" val="4153762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14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sz="4000" dirty="0"/>
              <a:t>Ask the population of colonies what they would wish for European claims of their land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sz="4000" dirty="0"/>
              <a:t>Leave Russian territory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sz="4000" dirty="0"/>
              <a:t>Leave Belgium territory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sz="4000" dirty="0"/>
              <a:t>Leave French territory (Alsace and Lorraine)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sz="4000" dirty="0"/>
              <a:t>Fix Italy’s frontiers</a:t>
            </a:r>
          </a:p>
          <a:p>
            <a:pPr marL="0" indent="0">
              <a:buNone/>
            </a:pPr>
            <a:endParaRPr lang="en-US" sz="3600" dirty="0"/>
          </a:p>
          <a:p>
            <a:pPr marL="514350" indent="-514350">
              <a:buFont typeface="+mj-lt"/>
              <a:buAutoNum type="arabicPeriod" startAt="5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58020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14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8006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10"/>
            </a:pPr>
            <a:r>
              <a:rPr lang="en-US" sz="3600" dirty="0"/>
              <a:t>Autonomy for the people of Austria and Hungary (split them into two countries)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US" sz="3600" dirty="0"/>
              <a:t>Independence for Montenegro, Serbia and Romania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US" sz="3600" dirty="0"/>
              <a:t>End of Ottoman Empire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US" sz="3600" dirty="0"/>
              <a:t>Create a country for Poland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US" sz="3600" dirty="0"/>
              <a:t>Create the League of Nations</a:t>
            </a:r>
          </a:p>
        </p:txBody>
      </p:sp>
    </p:spTree>
    <p:extLst>
      <p:ext uri="{BB962C8B-B14F-4D97-AF65-F5344CB8AC3E}">
        <p14:creationId xmlns:p14="http://schemas.microsoft.com/office/powerpoint/2010/main" val="866811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Sounds fair, right?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Remember Wilson’s plan was to keep peace and help countries depend on themselves…</a:t>
            </a:r>
          </a:p>
          <a:p>
            <a:r>
              <a:rPr lang="en-US" dirty="0"/>
              <a:t>Now, look at the back of your page</a:t>
            </a:r>
          </a:p>
          <a:p>
            <a:pPr lvl="1"/>
            <a:r>
              <a:rPr lang="en-US" dirty="0"/>
              <a:t>These are just SOME of the provisions on the TOV</a:t>
            </a:r>
          </a:p>
          <a:p>
            <a:pPr lvl="1"/>
            <a:r>
              <a:rPr lang="en-US" dirty="0"/>
              <a:t>Do these fit under Wilson’s three main goals?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8867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Remember: Actions have Consequences!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Action: Assassination of Ferdinand.</a:t>
            </a:r>
          </a:p>
          <a:p>
            <a:pPr lvl="1"/>
            <a:r>
              <a:rPr lang="en-US" dirty="0"/>
              <a:t>Consequence?</a:t>
            </a:r>
          </a:p>
          <a:p>
            <a:r>
              <a:rPr lang="en-US" dirty="0"/>
              <a:t>Action: German subs sink Lusitania.</a:t>
            </a:r>
          </a:p>
          <a:p>
            <a:pPr lvl="1"/>
            <a:r>
              <a:rPr lang="en-US" dirty="0"/>
              <a:t>Consequence?</a:t>
            </a:r>
          </a:p>
          <a:p>
            <a:r>
              <a:rPr lang="en-US" dirty="0"/>
              <a:t>Action: Allies “win” WWI.</a:t>
            </a:r>
          </a:p>
          <a:p>
            <a:pPr lvl="1"/>
            <a:r>
              <a:rPr lang="en-US" dirty="0"/>
              <a:t>Consequence?</a:t>
            </a:r>
          </a:p>
          <a:p>
            <a:r>
              <a:rPr lang="en-US" dirty="0"/>
              <a:t>Action: Allies severely punish Germany.</a:t>
            </a:r>
          </a:p>
          <a:p>
            <a:pPr lvl="1"/>
            <a:r>
              <a:rPr lang="en-US" dirty="0"/>
              <a:t>Consequence?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5097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 this…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/>
          </a:bodyPr>
          <a:lstStyle/>
          <a:p>
            <a:r>
              <a:rPr lang="en-US" dirty="0"/>
              <a:t>Leaders make decisions for the group</a:t>
            </a:r>
          </a:p>
          <a:p>
            <a:pPr lvl="1"/>
            <a:r>
              <a:rPr lang="en-US" dirty="0"/>
              <a:t>But are there choices always best?</a:t>
            </a:r>
          </a:p>
          <a:p>
            <a:pPr lvl="1"/>
            <a:r>
              <a:rPr lang="en-US" dirty="0"/>
              <a:t>Are there consequences for their choices?</a:t>
            </a:r>
          </a:p>
          <a:p>
            <a:pPr marL="365760" lvl="1" indent="0">
              <a:buNone/>
            </a:pPr>
            <a:endParaRPr lang="en-US" dirty="0"/>
          </a:p>
          <a:p>
            <a:r>
              <a:rPr lang="en-US" dirty="0"/>
              <a:t>Presidents and PMs decided punishments for Germany</a:t>
            </a:r>
          </a:p>
          <a:p>
            <a:pPr lvl="1"/>
            <a:r>
              <a:rPr lang="en-US" dirty="0"/>
              <a:t>What will be the consequence?</a:t>
            </a:r>
          </a:p>
        </p:txBody>
      </p:sp>
    </p:spTree>
    <p:extLst>
      <p:ext uri="{BB962C8B-B14F-4D97-AF65-F5344CB8AC3E}">
        <p14:creationId xmlns:p14="http://schemas.microsoft.com/office/powerpoint/2010/main" val="40430109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Homework: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Write down the following question and answer it on your own piece of paper:</a:t>
            </a:r>
          </a:p>
          <a:p>
            <a:r>
              <a:rPr lang="en-US" dirty="0"/>
              <a:t>Have the “Big Four” made the right choice in their punishment of Germany? Explain</a:t>
            </a:r>
          </a:p>
          <a:p>
            <a:pPr lvl="1"/>
            <a:r>
              <a:rPr lang="en-US" dirty="0"/>
              <a:t>What do you think one positive consequence will be?</a:t>
            </a:r>
          </a:p>
          <a:p>
            <a:pPr lvl="1"/>
            <a:r>
              <a:rPr lang="en-US" dirty="0"/>
              <a:t>What do you think one negative consequence will be?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149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WWI – Review the Players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Allies</a:t>
            </a:r>
          </a:p>
          <a:p>
            <a:pPr lvl="1"/>
            <a:r>
              <a:rPr lang="en-US" sz="2000" dirty="0"/>
              <a:t>France </a:t>
            </a:r>
          </a:p>
          <a:p>
            <a:pPr lvl="1"/>
            <a:r>
              <a:rPr lang="en-US" sz="2000" dirty="0"/>
              <a:t>Britain</a:t>
            </a:r>
          </a:p>
          <a:p>
            <a:pPr lvl="1"/>
            <a:r>
              <a:rPr lang="en-US" sz="2000" dirty="0"/>
              <a:t>Russia</a:t>
            </a:r>
          </a:p>
          <a:p>
            <a:r>
              <a:rPr lang="en-US" dirty="0"/>
              <a:t>Central Powers</a:t>
            </a:r>
          </a:p>
          <a:p>
            <a:pPr lvl="1"/>
            <a:r>
              <a:rPr lang="en-US" sz="2000" dirty="0"/>
              <a:t>Germany</a:t>
            </a:r>
          </a:p>
          <a:p>
            <a:pPr lvl="1"/>
            <a:r>
              <a:rPr lang="en-US" sz="2000" dirty="0"/>
              <a:t>Austria-Hungary</a:t>
            </a:r>
          </a:p>
          <a:p>
            <a:pPr lvl="1"/>
            <a:r>
              <a:rPr lang="en-US" sz="2000" dirty="0"/>
              <a:t>Ottoman Empire</a:t>
            </a:r>
          </a:p>
          <a:p>
            <a:r>
              <a:rPr lang="en-US" sz="2800" dirty="0"/>
              <a:t>Who “won”?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42909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3124200" y="1485314"/>
            <a:ext cx="2872154" cy="5334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Britain lost 750,000</a:t>
            </a:r>
          </a:p>
          <a:p>
            <a:r>
              <a:rPr lang="en-US" dirty="0"/>
              <a:t>Spent over $8,000,000,000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had the winners lost?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3446" y="1485900"/>
            <a:ext cx="3100754" cy="5334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dirty="0"/>
              <a:t>Northern France had been a battlefield</a:t>
            </a:r>
          </a:p>
          <a:p>
            <a:r>
              <a:rPr lang="en-US" dirty="0"/>
              <a:t>1,250,000 died</a:t>
            </a:r>
          </a:p>
          <a:p>
            <a:r>
              <a:rPr lang="en-US" dirty="0"/>
              <a:t>90% of coal and iron industries had been taken and many were flooded by Germans</a:t>
            </a:r>
          </a:p>
          <a:p>
            <a:r>
              <a:rPr lang="en-US" dirty="0"/>
              <a:t>48,000 km of road and 23,000 factories destroyed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867400" y="1485314"/>
            <a:ext cx="3100754" cy="5334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USA lost 113,000</a:t>
            </a:r>
          </a:p>
          <a:p>
            <a:r>
              <a:rPr lang="en-US" dirty="0"/>
              <a:t>No battles fought on US soil</a:t>
            </a:r>
          </a:p>
          <a:p>
            <a:r>
              <a:rPr lang="en-US" dirty="0"/>
              <a:t>Americans took over businesses that Europeans could no longer run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384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upload.wikimedia.org/wikipedia/commons/a/a1/PERONNE_-_Place_de_la_Cath%C3%A9dra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228600"/>
            <a:ext cx="9113671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109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WWI…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Countries were mad at other countries</a:t>
            </a:r>
          </a:p>
          <a:p>
            <a:pPr lvl="1"/>
            <a:r>
              <a:rPr lang="en-US" dirty="0"/>
              <a:t>People had been killed, injured, etc.</a:t>
            </a:r>
          </a:p>
          <a:p>
            <a:pPr lvl="1"/>
            <a:r>
              <a:rPr lang="en-US" dirty="0"/>
              <a:t>Towns had been destroyed</a:t>
            </a:r>
          </a:p>
          <a:p>
            <a:pPr lvl="1"/>
            <a:r>
              <a:rPr lang="en-US" dirty="0"/>
              <a:t>Land had been taken</a:t>
            </a:r>
          </a:p>
          <a:p>
            <a:r>
              <a:rPr lang="en-US" dirty="0"/>
              <a:t>The leaders of these countries needed to find a way to fix what they had broken</a:t>
            </a:r>
          </a:p>
          <a:p>
            <a:r>
              <a:rPr lang="en-US" dirty="0"/>
              <a:t>They met to decide how …</a:t>
            </a:r>
          </a:p>
        </p:txBody>
      </p:sp>
    </p:spTree>
    <p:extLst>
      <p:ext uri="{BB962C8B-B14F-4D97-AF65-F5344CB8AC3E}">
        <p14:creationId xmlns:p14="http://schemas.microsoft.com/office/powerpoint/2010/main" val="2461775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was the Treaty of Versailles?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meeting was held in Paris, France to decide</a:t>
            </a:r>
            <a:r>
              <a:rPr lang="en-US" u="sng" dirty="0"/>
              <a:t> how best to keep peace and repair the damage</a:t>
            </a:r>
          </a:p>
          <a:p>
            <a:r>
              <a:rPr lang="en-US" dirty="0"/>
              <a:t>The TOV was a </a:t>
            </a:r>
            <a:r>
              <a:rPr lang="en-US" u="sng" dirty="0"/>
              <a:t>document that laid out the plans to do so</a:t>
            </a:r>
          </a:p>
          <a:p>
            <a:r>
              <a:rPr lang="en-US" dirty="0"/>
              <a:t>People in charge:</a:t>
            </a:r>
          </a:p>
          <a:p>
            <a:pPr lvl="1"/>
            <a:r>
              <a:rPr lang="en-US" dirty="0"/>
              <a:t>Woodrow Wilson (President of the US)</a:t>
            </a:r>
          </a:p>
          <a:p>
            <a:pPr lvl="1"/>
            <a:r>
              <a:rPr lang="en-US" dirty="0"/>
              <a:t>David Lloyd George (Prime Minister of Great Britain)</a:t>
            </a:r>
          </a:p>
          <a:p>
            <a:pPr lvl="1"/>
            <a:r>
              <a:rPr lang="en-US" dirty="0"/>
              <a:t>George Clemenceau (President of France)</a:t>
            </a:r>
          </a:p>
          <a:p>
            <a:pPr lvl="1"/>
            <a:r>
              <a:rPr lang="en-US" dirty="0"/>
              <a:t>Vittorio Orlando (Prime Minister of Italy)</a:t>
            </a:r>
          </a:p>
        </p:txBody>
      </p:sp>
    </p:spTree>
    <p:extLst>
      <p:ext uri="{BB962C8B-B14F-4D97-AF65-F5344CB8AC3E}">
        <p14:creationId xmlns:p14="http://schemas.microsoft.com/office/powerpoint/2010/main" val="1175798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http://static.guim.co.uk/sys-images/Guardian/Pix/pictures/2008/11/13/VersaillesLeaders46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609600"/>
            <a:ext cx="9271000" cy="556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5437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the Allies want?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Germany’s unconditional surrender to the Triple Entente</a:t>
            </a:r>
          </a:p>
          <a:p>
            <a:pPr lvl="1"/>
            <a:r>
              <a:rPr lang="en-US" dirty="0"/>
              <a:t>France wants to make Germany weak so they can’t attack in the future</a:t>
            </a:r>
          </a:p>
          <a:p>
            <a:pPr lvl="1"/>
            <a:r>
              <a:rPr lang="en-US" dirty="0"/>
              <a:t>Britain worried about Communism (from Russia) spreading into Germany</a:t>
            </a:r>
          </a:p>
          <a:p>
            <a:pPr lvl="1"/>
            <a:r>
              <a:rPr lang="en-US" dirty="0"/>
              <a:t>Italy wanted land</a:t>
            </a:r>
          </a:p>
          <a:p>
            <a:pPr lvl="1"/>
            <a:r>
              <a:rPr lang="en-US" dirty="0"/>
              <a:t>The US wanted the 14 Points – keep peace and self-determination</a:t>
            </a:r>
          </a:p>
          <a:p>
            <a:pPr lvl="2"/>
            <a:r>
              <a:rPr lang="en-US" dirty="0"/>
              <a:t>Peace without Victory</a:t>
            </a:r>
          </a:p>
        </p:txBody>
      </p:sp>
    </p:spTree>
    <p:extLst>
      <p:ext uri="{BB962C8B-B14F-4D97-AF65-F5344CB8AC3E}">
        <p14:creationId xmlns:p14="http://schemas.microsoft.com/office/powerpoint/2010/main" val="3938126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Goals of the 14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sz="3600" dirty="0"/>
              <a:t>Improve International Relations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sz="3600" dirty="0"/>
              <a:t>Restoration of Territories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sz="3600" dirty="0"/>
              <a:t>Restriction on Military Strengths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So, what does that even mean?</a:t>
            </a:r>
          </a:p>
        </p:txBody>
      </p:sp>
    </p:spTree>
    <p:extLst>
      <p:ext uri="{BB962C8B-B14F-4D97-AF65-F5344CB8AC3E}">
        <p14:creationId xmlns:p14="http://schemas.microsoft.com/office/powerpoint/2010/main" val="14563540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621</TotalTime>
  <Words>677</Words>
  <Application>Microsoft Office PowerPoint</Application>
  <PresentationFormat>On-screen Show (4:3)</PresentationFormat>
  <Paragraphs>108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Calibri</vt:lpstr>
      <vt:lpstr>Tw Cen MT</vt:lpstr>
      <vt:lpstr>Wingdings</vt:lpstr>
      <vt:lpstr>Wingdings 2</vt:lpstr>
      <vt:lpstr>Median</vt:lpstr>
      <vt:lpstr>The Treaty of Versailles &amp; 14 Points </vt:lpstr>
      <vt:lpstr>WWI – Review the Players</vt:lpstr>
      <vt:lpstr>What had the winners lost?</vt:lpstr>
      <vt:lpstr>PowerPoint Presentation</vt:lpstr>
      <vt:lpstr>After WWI…</vt:lpstr>
      <vt:lpstr>What was the Treaty of Versailles?</vt:lpstr>
      <vt:lpstr>PowerPoint Presentation</vt:lpstr>
      <vt:lpstr>What did the Allies want?</vt:lpstr>
      <vt:lpstr>3 Goals of the 14 Points</vt:lpstr>
      <vt:lpstr>Improve International Relations</vt:lpstr>
      <vt:lpstr>Restoration of Territories</vt:lpstr>
      <vt:lpstr>Restriction on Military Strength</vt:lpstr>
      <vt:lpstr>14 Points</vt:lpstr>
      <vt:lpstr>14 Points</vt:lpstr>
      <vt:lpstr>14 Points</vt:lpstr>
      <vt:lpstr>Sounds fair, right?</vt:lpstr>
      <vt:lpstr>Remember: Actions have Consequences!</vt:lpstr>
      <vt:lpstr>Consider this…</vt:lpstr>
      <vt:lpstr>Homework:</vt:lpstr>
    </vt:vector>
  </TitlesOfParts>
  <Company>Columbia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 Points  &amp;  The Treaty of Versailles</dc:title>
  <dc:creator>Columbia Public Schools</dc:creator>
  <cp:lastModifiedBy>soumen dhar</cp:lastModifiedBy>
  <cp:revision>25</cp:revision>
  <cp:lastPrinted>2013-01-24T18:11:55Z</cp:lastPrinted>
  <dcterms:created xsi:type="dcterms:W3CDTF">2013-01-16T13:24:57Z</dcterms:created>
  <dcterms:modified xsi:type="dcterms:W3CDTF">2019-04-08T14:33:56Z</dcterms:modified>
</cp:coreProperties>
</file>